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3" r:id="rId5"/>
    <p:sldId id="262"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0"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0"/>
  </p:normalViewPr>
  <p:slideViewPr>
    <p:cSldViewPr snapToGrid="0" snapToObjects="1">
      <p:cViewPr varScale="1">
        <p:scale>
          <a:sx n="111" d="100"/>
          <a:sy n="111" d="100"/>
        </p:scale>
        <p:origin x="1144" y="200"/>
      </p:cViewPr>
      <p:guideLst>
        <p:guide orient="horz" pos="25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4214344-BA00-234B-9A5B-68263B528781}" type="datetimeFigureOut">
              <a:rPr lang="en-US" smtClean="0"/>
              <a:t>1/26/16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901415-21D1-B14A-B235-735AE67ADE0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14344-BA00-234B-9A5B-68263B528781}"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01415-21D1-B14A-B235-735AE67ADE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A901415-21D1-B14A-B235-735AE67ADE0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14344-BA00-234B-9A5B-68263B528781}"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4214344-BA00-234B-9A5B-68263B528781}"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A901415-21D1-B14A-B235-735AE67ADE0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4214344-BA00-234B-9A5B-68263B528781}" type="datetimeFigureOut">
              <a:rPr lang="en-US" smtClean="0"/>
              <a:t>1/26/16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901415-21D1-B14A-B235-735AE67ADE0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4214344-BA00-234B-9A5B-68263B528781}"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1415-21D1-B14A-B235-735AE67ADE0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4214344-BA00-234B-9A5B-68263B528781}" type="datetimeFigureOut">
              <a:rPr lang="en-US" smtClean="0"/>
              <a:t>1/26/16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A901415-21D1-B14A-B235-735AE67ADE0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214344-BA00-234B-9A5B-68263B528781}" type="datetimeFigureOut">
              <a:rPr lang="en-US" smtClean="0"/>
              <a:t>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A901415-21D1-B14A-B235-735AE67ADE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4214344-BA00-234B-9A5B-68263B528781}" type="datetimeFigureOut">
              <a:rPr lang="en-US" smtClean="0"/>
              <a:t>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A901415-21D1-B14A-B235-735AE67ADE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A901415-21D1-B14A-B235-735AE67ADE0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4214344-BA00-234B-9A5B-68263B528781}" type="datetimeFigureOut">
              <a:rPr lang="en-US" smtClean="0"/>
              <a:t>1/26/16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A901415-21D1-B14A-B235-735AE67ADE0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4214344-BA00-234B-9A5B-68263B528781}" type="datetimeFigureOut">
              <a:rPr lang="en-US" smtClean="0"/>
              <a:t>1/26/16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4214344-BA00-234B-9A5B-68263B528781}" type="datetimeFigureOut">
              <a:rPr lang="en-US" smtClean="0"/>
              <a:t>1/26/16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A901415-21D1-B14A-B235-735AE67ADE0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solidFill>
                  <a:srgbClr val="000000"/>
                </a:solidFill>
              </a:rPr>
              <a:t>To DO</a:t>
            </a:r>
            <a:r>
              <a:rPr lang="en-US" sz="2800" dirty="0" smtClean="0">
                <a:solidFill>
                  <a:srgbClr val="000000"/>
                </a:solidFill>
              </a:rPr>
              <a:t>		</a:t>
            </a:r>
            <a:r>
              <a:rPr lang="en-US" sz="2800" dirty="0" smtClean="0">
                <a:solidFill>
                  <a:srgbClr val="FF6600"/>
                </a:solidFill>
              </a:rPr>
              <a:t>*******      </a:t>
            </a:r>
            <a:r>
              <a:rPr lang="en-US" sz="3600" dirty="0" smtClean="0">
                <a:solidFill>
                  <a:schemeClr val="tx1"/>
                </a:solidFill>
              </a:rPr>
              <a:t>HW I am collecting</a:t>
            </a:r>
            <a:endParaRPr lang="en-US" sz="3600" dirty="0">
              <a:solidFill>
                <a:schemeClr val="tx1"/>
              </a:solidFill>
            </a:endParaRPr>
          </a:p>
        </p:txBody>
      </p:sp>
      <p:sp>
        <p:nvSpPr>
          <p:cNvPr id="3" name="Content Placeholder 2"/>
          <p:cNvSpPr>
            <a:spLocks noGrp="1"/>
          </p:cNvSpPr>
          <p:nvPr>
            <p:ph sz="half" idx="1"/>
          </p:nvPr>
        </p:nvSpPr>
        <p:spPr/>
        <p:txBody>
          <a:bodyPr>
            <a:normAutofit/>
          </a:bodyPr>
          <a:lstStyle/>
          <a:p>
            <a:r>
              <a:rPr lang="en-US" sz="4800" dirty="0" smtClean="0"/>
              <a:t>Take out Water For Elephants</a:t>
            </a:r>
            <a:endParaRPr lang="en-US" sz="4500" dirty="0" smtClean="0"/>
          </a:p>
        </p:txBody>
      </p:sp>
      <p:sp>
        <p:nvSpPr>
          <p:cNvPr id="4" name="Content Placeholder 3"/>
          <p:cNvSpPr>
            <a:spLocks noGrp="1"/>
          </p:cNvSpPr>
          <p:nvPr>
            <p:ph sz="half" idx="2"/>
          </p:nvPr>
        </p:nvSpPr>
        <p:spPr/>
        <p:txBody>
          <a:bodyPr>
            <a:normAutofit/>
          </a:bodyPr>
          <a:lstStyle/>
          <a:p>
            <a:r>
              <a:rPr lang="en-US" sz="4000" dirty="0" smtClean="0"/>
              <a:t>none</a:t>
            </a:r>
            <a:endParaRPr lang="en-US" sz="4000" dirty="0"/>
          </a:p>
        </p:txBody>
      </p:sp>
    </p:spTree>
    <p:extLst>
      <p:ext uri="{BB962C8B-B14F-4D97-AF65-F5344CB8AC3E}">
        <p14:creationId xmlns:p14="http://schemas.microsoft.com/office/powerpoint/2010/main" val="1826334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Standards/Objective</a:t>
            </a:r>
            <a:endParaRPr lang="en-US" dirty="0"/>
          </a:p>
        </p:txBody>
      </p:sp>
      <p:sp>
        <p:nvSpPr>
          <p:cNvPr id="3" name="Content Placeholder 2"/>
          <p:cNvSpPr>
            <a:spLocks noGrp="1"/>
          </p:cNvSpPr>
          <p:nvPr>
            <p:ph sz="half" idx="1"/>
          </p:nvPr>
        </p:nvSpPr>
        <p:spPr/>
        <p:txBody>
          <a:bodyPr>
            <a:normAutofit fontScale="92500" lnSpcReduction="10000"/>
          </a:bodyPr>
          <a:lstStyle/>
          <a:p>
            <a:pPr marL="0" indent="0" algn="ctr">
              <a:buNone/>
            </a:pPr>
            <a:r>
              <a:rPr lang="en-US" b="1" u="sng" dirty="0" smtClean="0"/>
              <a:t>Performance Objective(s)</a:t>
            </a:r>
          </a:p>
          <a:p>
            <a:endParaRPr lang="en-US" dirty="0"/>
          </a:p>
          <a:p>
            <a:r>
              <a:rPr lang="en-US" b="1" dirty="0"/>
              <a:t>In order to justify </a:t>
            </a:r>
            <a:r>
              <a:rPr lang="en-US" dirty="0"/>
              <a:t>written arguments that support claims in an analysis of substantive texts, using valid reasoning and relevant and sufficient evidence students will create outline based on the essay that received a score of 9</a:t>
            </a:r>
          </a:p>
        </p:txBody>
      </p:sp>
      <p:sp>
        <p:nvSpPr>
          <p:cNvPr id="4" name="Content Placeholder 3"/>
          <p:cNvSpPr>
            <a:spLocks noGrp="1"/>
          </p:cNvSpPr>
          <p:nvPr>
            <p:ph sz="half" idx="2"/>
          </p:nvPr>
        </p:nvSpPr>
        <p:spPr/>
        <p:txBody>
          <a:bodyPr>
            <a:normAutofit fontScale="92500" lnSpcReduction="10000"/>
          </a:bodyPr>
          <a:lstStyle/>
          <a:p>
            <a:pPr marL="0" indent="0" algn="ctr">
              <a:buNone/>
            </a:pPr>
            <a:r>
              <a:rPr lang="en-US" b="1" u="sng" dirty="0" smtClean="0"/>
              <a:t>Standard(s)</a:t>
            </a:r>
          </a:p>
          <a:p>
            <a:pPr marL="0" indent="0">
              <a:buNone/>
            </a:pPr>
            <a:r>
              <a:rPr lang="en-US" dirty="0"/>
              <a:t/>
            </a:r>
            <a:br>
              <a:rPr lang="en-US" dirty="0"/>
            </a:br>
            <a:r>
              <a:rPr lang="en-US" dirty="0"/>
              <a:t> Cite strong and thorough textual evidence to support analysis </a:t>
            </a:r>
            <a:endParaRPr lang="en-US" dirty="0" smtClean="0"/>
          </a:p>
          <a:p>
            <a:pPr marL="0" indent="0">
              <a:buNone/>
            </a:pPr>
            <a:endParaRPr lang="en-US" dirty="0"/>
          </a:p>
          <a:p>
            <a:pPr marL="0" indent="0">
              <a:buNone/>
            </a:pPr>
            <a:r>
              <a:rPr lang="en-US" dirty="0"/>
              <a:t>Determine two or more central ideas of a text and analyze their development over the course of the text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22527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066800"/>
          </a:xfrm>
        </p:spPr>
        <p:txBody>
          <a:bodyPr>
            <a:normAutofit fontScale="90000"/>
          </a:bodyPr>
          <a:lstStyle/>
          <a:p>
            <a:r>
              <a:rPr lang="en-US" dirty="0" smtClean="0"/>
              <a:t/>
            </a:r>
            <a:br>
              <a:rPr lang="en-US" dirty="0" smtClean="0"/>
            </a:br>
            <a:r>
              <a:rPr lang="en-US" dirty="0" smtClean="0"/>
              <a:t>Work Session</a:t>
            </a:r>
            <a:endParaRPr lang="en-US" dirty="0"/>
          </a:p>
        </p:txBody>
      </p:sp>
      <p:sp>
        <p:nvSpPr>
          <p:cNvPr id="3" name="Content Placeholder 2"/>
          <p:cNvSpPr>
            <a:spLocks noGrp="1"/>
          </p:cNvSpPr>
          <p:nvPr>
            <p:ph sz="quarter" idx="1"/>
          </p:nvPr>
        </p:nvSpPr>
        <p:spPr/>
        <p:txBody>
          <a:bodyPr>
            <a:noAutofit/>
          </a:bodyPr>
          <a:lstStyle/>
          <a:p>
            <a:pPr marL="0" lvl="0" indent="0">
              <a:buNone/>
            </a:pPr>
            <a:r>
              <a:rPr lang="en-US" sz="2400" dirty="0" smtClean="0"/>
              <a:t>WARMUP: Read and annotate </a:t>
            </a:r>
            <a:r>
              <a:rPr lang="en-US" sz="2400" u="sng" dirty="0" smtClean="0"/>
              <a:t>Water For Elephants</a:t>
            </a:r>
          </a:p>
          <a:p>
            <a:pPr marL="0" lvl="0" indent="0">
              <a:buNone/>
            </a:pPr>
            <a:r>
              <a:rPr lang="en-US" sz="2400" dirty="0" smtClean="0"/>
              <a:t>THEY DO:</a:t>
            </a:r>
          </a:p>
          <a:p>
            <a:r>
              <a:rPr lang="en-US" sz="2400" b="1" dirty="0" smtClean="0"/>
              <a:t>Groups </a:t>
            </a:r>
            <a:r>
              <a:rPr lang="en-US" sz="2400" b="1" dirty="0"/>
              <a:t>of 4: Students will analyze and score anchor essays  based on AP rubric</a:t>
            </a:r>
            <a:endParaRPr lang="en-US" sz="2400" dirty="0"/>
          </a:p>
          <a:p>
            <a:r>
              <a:rPr lang="en-US" sz="2400" b="1" dirty="0" smtClean="0"/>
              <a:t>Whole </a:t>
            </a:r>
            <a:r>
              <a:rPr lang="en-US" sz="2400" b="1" dirty="0"/>
              <a:t>Group: We will discuss the scores and groups will justify the scores given using the fish bowl </a:t>
            </a:r>
            <a:r>
              <a:rPr lang="en-US" sz="2400" b="1" dirty="0" smtClean="0"/>
              <a:t>strategy</a:t>
            </a:r>
          </a:p>
          <a:p>
            <a:r>
              <a:rPr lang="en-US" sz="2400" b="1" dirty="0"/>
              <a:t>S</a:t>
            </a:r>
            <a:r>
              <a:rPr lang="en-US" sz="2400" b="1" dirty="0" smtClean="0"/>
              <a:t>tudents will publish </a:t>
            </a:r>
            <a:r>
              <a:rPr lang="en-US" sz="2400" b="1" dirty="0" err="1" smtClean="0"/>
              <a:t>toulmin</a:t>
            </a:r>
            <a:r>
              <a:rPr lang="en-US" sz="2400" b="1" dirty="0" smtClean="0"/>
              <a:t> model and Thesis statement to website</a:t>
            </a:r>
            <a:endParaRPr lang="en-US" sz="2400" b="1" dirty="0" smtClean="0"/>
          </a:p>
          <a:p>
            <a:endParaRPr lang="en-US" sz="2400" dirty="0"/>
          </a:p>
        </p:txBody>
      </p:sp>
    </p:spTree>
    <p:extLst>
      <p:ext uri="{BB962C8B-B14F-4D97-AF65-F5344CB8AC3E}">
        <p14:creationId xmlns:p14="http://schemas.microsoft.com/office/powerpoint/2010/main" val="2050515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t>
            </a:r>
            <a:r>
              <a:rPr lang="en-US" dirty="0" err="1" smtClean="0"/>
              <a:t>Toulmin</a:t>
            </a:r>
            <a:r>
              <a:rPr lang="en-US" dirty="0" smtClean="0"/>
              <a:t> model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i="1" dirty="0"/>
              <a:t>Claim</a:t>
            </a:r>
            <a:r>
              <a:rPr lang="en-US" dirty="0"/>
              <a:t>: the position or claim being argued for; the conclusion of the argument.</a:t>
            </a:r>
          </a:p>
          <a:p>
            <a:r>
              <a:rPr lang="en-US" i="1" dirty="0" smtClean="0"/>
              <a:t>Grounds/Data: </a:t>
            </a:r>
            <a:r>
              <a:rPr lang="en-US" dirty="0"/>
              <a:t>reasons or supporting evidence that bolster the claim.</a:t>
            </a:r>
          </a:p>
          <a:p>
            <a:r>
              <a:rPr lang="en-US" i="1" dirty="0"/>
              <a:t>Warrant: </a:t>
            </a:r>
            <a:r>
              <a:rPr lang="en-US" dirty="0"/>
              <a:t>the principle, provision or chain of reasoning that connects the grounds/reason to the claim. </a:t>
            </a:r>
          </a:p>
          <a:p>
            <a:r>
              <a:rPr lang="en-US" i="1" dirty="0"/>
              <a:t>Backing</a:t>
            </a:r>
            <a:r>
              <a:rPr lang="en-US" dirty="0"/>
              <a:t>: support, justification, reasons to back up the warrant.</a:t>
            </a:r>
          </a:p>
          <a:p>
            <a:r>
              <a:rPr lang="en-US" i="1" dirty="0"/>
              <a:t>Rebuttal/Reservation: </a:t>
            </a:r>
            <a:r>
              <a:rPr lang="en-US" dirty="0"/>
              <a:t>exceptions to the claim; description and rebuttal of counter-examples and counter-arguments.</a:t>
            </a:r>
          </a:p>
          <a:p>
            <a:r>
              <a:rPr lang="en-US" i="1" dirty="0"/>
              <a:t>Qualification</a:t>
            </a:r>
            <a:r>
              <a:rPr lang="en-US" dirty="0"/>
              <a:t>: specification of limits to claim, warrant and </a:t>
            </a:r>
            <a:r>
              <a:rPr lang="en-US" dirty="0" smtClean="0"/>
              <a:t>backing.</a:t>
            </a:r>
            <a:r>
              <a:rPr lang="en-US" dirty="0"/>
              <a:t> </a:t>
            </a:r>
          </a:p>
          <a:p>
            <a:endParaRPr lang="en-US" dirty="0"/>
          </a:p>
        </p:txBody>
      </p:sp>
    </p:spTree>
    <p:extLst>
      <p:ext uri="{BB962C8B-B14F-4D97-AF65-F5344CB8AC3E}">
        <p14:creationId xmlns:p14="http://schemas.microsoft.com/office/powerpoint/2010/main" val="512932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Toulmin</a:t>
            </a:r>
            <a:r>
              <a:rPr lang="en-US" dirty="0" smtClean="0"/>
              <a:t> Model</a:t>
            </a:r>
            <a:endParaRPr lang="en-US" dirty="0"/>
          </a:p>
        </p:txBody>
      </p:sp>
      <p:sp>
        <p:nvSpPr>
          <p:cNvPr id="3" name="Content Placeholder 2"/>
          <p:cNvSpPr>
            <a:spLocks noGrp="1"/>
          </p:cNvSpPr>
          <p:nvPr>
            <p:ph sz="quarter" idx="1"/>
          </p:nvPr>
        </p:nvSpPr>
        <p:spPr/>
        <p:txBody>
          <a:bodyPr>
            <a:normAutofit lnSpcReduction="10000"/>
          </a:bodyPr>
          <a:lstStyle/>
          <a:p>
            <a:endParaRPr lang="en-US" dirty="0" smtClean="0"/>
          </a:p>
          <a:p>
            <a:endParaRPr lang="en-US" dirty="0"/>
          </a:p>
          <a:p>
            <a:endParaRPr lang="en-US" dirty="0" smtClean="0"/>
          </a:p>
          <a:p>
            <a:endParaRPr lang="en-US" dirty="0" smtClean="0"/>
          </a:p>
          <a:p>
            <a:endParaRPr lang="en-US" dirty="0"/>
          </a:p>
          <a:p>
            <a:r>
              <a:rPr lang="en-US" dirty="0" smtClean="0"/>
              <a:t>For </a:t>
            </a:r>
            <a:r>
              <a:rPr lang="en-US" dirty="0"/>
              <a:t>example:  </a:t>
            </a:r>
            <a:r>
              <a:rPr lang="en-US" dirty="0" smtClean="0"/>
              <a:t>Jane </a:t>
            </a:r>
            <a:r>
              <a:rPr lang="en-US" dirty="0"/>
              <a:t>is a medical student; therefore  she is probably smart since all medical students are smart because you have to take exams to be admitted to medical school unless she was admitted because her mother is a dean.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912" y="1527048"/>
            <a:ext cx="8229600" cy="2078299"/>
          </a:xfrm>
          <a:prstGeom prst="rect">
            <a:avLst/>
          </a:prstGeom>
        </p:spPr>
      </p:pic>
    </p:spTree>
    <p:extLst>
      <p:ext uri="{BB962C8B-B14F-4D97-AF65-F5344CB8AC3E}">
        <p14:creationId xmlns:p14="http://schemas.microsoft.com/office/powerpoint/2010/main" val="451588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a:t>
            </a:r>
            <a:r>
              <a:rPr lang="en-US" dirty="0" smtClean="0"/>
              <a:t>FORMATIVE </a:t>
            </a:r>
            <a:r>
              <a:rPr lang="en-US" dirty="0" smtClean="0"/>
              <a:t>ASSESSMENT</a:t>
            </a:r>
            <a:endParaRPr lang="en-US" dirty="0"/>
          </a:p>
        </p:txBody>
      </p:sp>
      <p:sp>
        <p:nvSpPr>
          <p:cNvPr id="3" name="Content Placeholder 2"/>
          <p:cNvSpPr>
            <a:spLocks noGrp="1"/>
          </p:cNvSpPr>
          <p:nvPr>
            <p:ph sz="quarter" idx="1"/>
          </p:nvPr>
        </p:nvSpPr>
        <p:spPr/>
        <p:txBody>
          <a:bodyPr/>
          <a:lstStyle/>
          <a:p>
            <a:r>
              <a:rPr lang="en-US" sz="2800" b="1" dirty="0"/>
              <a:t>Individually: compose </a:t>
            </a:r>
            <a:r>
              <a:rPr lang="en-US" sz="2800" b="1" dirty="0" err="1" smtClean="0"/>
              <a:t>Toulmin</a:t>
            </a:r>
            <a:r>
              <a:rPr lang="en-US" sz="2800" b="1" dirty="0" smtClean="0"/>
              <a:t> </a:t>
            </a:r>
            <a:r>
              <a:rPr lang="en-US" sz="2800" b="1" dirty="0"/>
              <a:t>statement using teacher provided template</a:t>
            </a:r>
            <a:endParaRPr lang="en-US" sz="2800" dirty="0"/>
          </a:p>
          <a:p>
            <a:r>
              <a:rPr lang="en-US" sz="2800" b="1" dirty="0" smtClean="0"/>
              <a:t>Individually</a:t>
            </a:r>
            <a:r>
              <a:rPr lang="en-US" sz="2800" b="1" dirty="0"/>
              <a:t>: compose a thesis statement using teacher provided template</a:t>
            </a:r>
            <a:endParaRPr lang="en-US" sz="2800" dirty="0"/>
          </a:p>
        </p:txBody>
      </p:sp>
    </p:spTree>
    <p:extLst>
      <p:ext uri="{BB962C8B-B14F-4D97-AF65-F5344CB8AC3E}">
        <p14:creationId xmlns:p14="http://schemas.microsoft.com/office/powerpoint/2010/main" val="1229145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1847</TotalTime>
  <Words>225</Words>
  <Application>Microsoft Macintosh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Georgia</vt:lpstr>
      <vt:lpstr>Wingdings</vt:lpstr>
      <vt:lpstr>Wingdings 2</vt:lpstr>
      <vt:lpstr>Civic</vt:lpstr>
      <vt:lpstr>To DO  *******      HW I am collecting</vt:lpstr>
      <vt:lpstr>Standards/Objective</vt:lpstr>
      <vt:lpstr> Work Session</vt:lpstr>
      <vt:lpstr>Parts of Toulmin model</vt:lpstr>
      <vt:lpstr>Toulmin Model</vt:lpstr>
      <vt:lpstr>HW: FORMATIVE ASSESSMENT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Juliette Attis</dc:creator>
  <cp:lastModifiedBy>Camryn Attis-Jones</cp:lastModifiedBy>
  <cp:revision>56</cp:revision>
  <dcterms:created xsi:type="dcterms:W3CDTF">2015-08-13T17:53:32Z</dcterms:created>
  <dcterms:modified xsi:type="dcterms:W3CDTF">2016-01-26T16:12:17Z</dcterms:modified>
</cp:coreProperties>
</file>